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
 <Relationship Id="rId3" Type="http://schemas.openxmlformats.org/package/2006/relationships/metadata/core-properties" Target="docProps/core.xml" />
 <Relationship Id="rId1" Type="http://schemas.openxmlformats.org/officeDocument/2006/relationships/officeDocument" Target="ppt/presentation.xml" />
 <Relationship Id="rId4" Type="http://schemas.openxmlformats.org/officeDocument/2006/relationships/extended-properties" Target="docProps/app.xml" 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4876800" cy="72263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4" y="-72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 />
 <Relationship Id="rId2" Type="http://schemas.openxmlformats.org/officeDocument/2006/relationships/slide" Target="slides/slide1.xml" />
 <Relationship Id="rId3" Type="http://schemas.openxmlformats.org/officeDocument/2006/relationships/slide" Target="slides/slide2.xml" />
 <Relationship Id="rId4" Type="http://schemas.openxmlformats.org/officeDocument/2006/relationships/slide" Target="slides/slide3.xml" />
 <Relationship Id="rId5" Type="http://schemas.openxmlformats.org/officeDocument/2006/relationships/slide" Target="slides/slide4.xml" />
 <Relationship Id="rId6" Type="http://schemas.openxmlformats.org/officeDocument/2006/relationships/slide" Target="slides/slide5.xml" />
 <Relationship Id="rId7" Type="http://schemas.openxmlformats.org/officeDocument/2006/relationships/slide" Target="slides/slide6.xml" />
 <Relationship Id="rId8" Type="http://schemas.openxmlformats.org/officeDocument/2006/relationships/presProps" Target="presProps.xml" />
 <Relationship Id="rId9" Type="http://schemas.openxmlformats.org/officeDocument/2006/relationships/viewProps" Target="viewProps.xml" />
 <Relationship Id="rId10" Type="http://schemas.openxmlformats.org/officeDocument/2006/relationships/theme" Target="theme/theme1.xml" />
 <Relationship Id="rId11" Type="http://schemas.openxmlformats.org/officeDocument/2006/relationships/tableStyles" Target="tableStyles.xml" 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974705"/>
            <a:ext cx="6261100" cy="2052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5426288"/>
            <a:ext cx="5156200" cy="24471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0350" y="536423"/>
            <a:ext cx="1657350" cy="11406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0" y="536423"/>
            <a:ext cx="4849283" cy="11406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63" y="6153339"/>
            <a:ext cx="6261100" cy="1901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863" y="4058633"/>
            <a:ext cx="6261100" cy="209470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383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143474"/>
            <a:ext cx="3254596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" y="3036771"/>
            <a:ext cx="3254596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1827" y="2143474"/>
            <a:ext cx="3255874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41827" y="3036771"/>
            <a:ext cx="3255874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1" y="381259"/>
            <a:ext cx="2423363" cy="16225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01" y="381259"/>
            <a:ext cx="4117799" cy="8172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1" y="2003825"/>
            <a:ext cx="2423363" cy="6550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88" y="6703060"/>
            <a:ext cx="4419600" cy="7913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43788" y="855615"/>
            <a:ext cx="4419600" cy="5745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788" y="7494394"/>
            <a:ext cx="4419600" cy="11238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383477"/>
            <a:ext cx="6629400" cy="159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234355"/>
            <a:ext cx="6629400" cy="6319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717" y="8875350"/>
            <a:ext cx="2332567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8967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.jpeg" 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.jpeg" 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3.jpeg" 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4.jpeg" 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5.jpeg" 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6.jpeg" 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876800" cy="72136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2070100" y="1143000"/>
            <a:ext cx="28067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40"/>
              </a:lnSpc>
            </a:pPr>
            <a:r>
              <a:rPr lang="en-CA" sz="1488" spc="-20" smtClean="0">
                <a:solidFill>
                  <a:srgbClr val="000000"/>
                </a:solidFill>
                <a:latin typeface="Arial"/>
                <a:cs typeface="Arial"/>
              </a:rPr>
              <a:t>Глава 1</a:t>
            </a:r>
          </a:p>
          <a:p>
            <a:pPr>
              <a:lnSpc>
                <a:spcPts val="1840"/>
              </a:lnSpc>
            </a:pPr>
            <a:endParaRPr lang="en-CA" sz="1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927100" y="1574800"/>
            <a:ext cx="39497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10" b="1" smtClean="0">
                <a:solidFill>
                  <a:srgbClr val="000000"/>
                </a:solidFill>
                <a:latin typeface="Arial Bold"/>
                <a:cs typeface="Arial Bold"/>
              </a:rPr>
              <a:t>Введение в IP-телефонию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81000" y="2235200"/>
            <a:ext cx="4495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В этой главе вы познакомитесь с основными понятиями IP-телефонии,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а также узнаете, что такое VoIP и как воспользоваться всеми преиму-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ществами современных технологий в этой области.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81000" y="2692400"/>
            <a:ext cx="4495800" cy="812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3146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IP-телефония — технология, которая позволяет передавать голос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в компьютерной сети. Это не обязательно должен быть Интернет, это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может быть любая компьютерная сеть. Например, домашняя сеть из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2-3 компьютеров, или из 10-20 ПК, или корпоративная из 100-200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рабочих станций.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81000" y="3454400"/>
            <a:ext cx="4495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79997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Есть несколько способов, позволяющих осуществлять звонки через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Интернет. Существуют специальные телефоны, а также компьютерные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программы, которые можно применить вместо телефонов.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81000" y="3911600"/>
            <a:ext cx="4495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1838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Прочитав эту книгу, вы поймете, что звонить через Интернет не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сложнее, чем по обычному телефону, а в некоторых случаях это может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быть даже удобнее.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81000" y="4521200"/>
            <a:ext cx="4495800" cy="241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95"/>
              </a:lnSpc>
            </a:pPr>
            <a:r>
              <a:rPr lang="en-CA" sz="1310" b="1" smtClean="0">
                <a:solidFill>
                  <a:srgbClr val="000000"/>
                </a:solidFill>
                <a:latin typeface="Arial Bold"/>
                <a:cs typeface="Arial Bold"/>
              </a:rPr>
              <a:t>Протокол VoIP</a:t>
            </a:r>
          </a:p>
          <a:p>
            <a:pPr>
              <a:lnSpc>
                <a:spcPts val="1495"/>
              </a:lnSpc>
            </a:pPr>
            <a:endParaRPr lang="en-CA" sz="13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81000" y="4800600"/>
            <a:ext cx="44958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7823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Загадочная аббревиатура VoIP (Voice Over Internet Protocol) по-русски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означает передачу голоса через интернет-протокол.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81000" y="5105400"/>
            <a:ext cx="4495800" cy="1117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76529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Технология VoIP объединяет в себе удобство привычной голосовой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связи и все возможности цифровых коммуникаций. В результате по-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лучился качественно новый уровень связи, на порядок функциональ-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нее, удобнее и, главное, гораздо дешевле. Это позволило избавиться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от высоких тарифов операторов связи и дало возможность уменьшить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стоимость звонка по обычному телефону или же разговаривать вообще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бесплатно.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381000" y="6172200"/>
            <a:ext cx="44958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77673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В любой сети можно организовывать работу VoIP-протокола и пе-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редавать голос от одного компьютера к другому, чтобы получился раз-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говор как по телефону. Но когда говорят о VoIP-телефонии, обычно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подразумевают передачу голоса через Интернет.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876800" cy="72136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457200" y="393700"/>
            <a:ext cx="9779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850" smtClean="0">
                <a:solidFill>
                  <a:srgbClr val="000000"/>
                </a:solidFill>
                <a:latin typeface="Arial"/>
                <a:cs typeface="Arial"/>
              </a:rPr>
              <a:t>Принцип работы</a:t>
            </a:r>
          </a:p>
          <a:p>
            <a:pPr>
              <a:lnSpc>
                <a:spcPts val="975"/>
              </a:lnSpc>
            </a:pPr>
          </a:p>
        </p:txBody>
      </p:sp>
      <p:sp>
        <p:nvSpPr>
          <p:cNvPr id="3" name="TextBox 3"/>
          <p:cNvSpPr txBox="1"/>
          <p:nvPr/>
        </p:nvSpPr>
        <p:spPr>
          <a:xfrm>
            <a:off x="4419600" y="393700"/>
            <a:ext cx="2032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850" smtClean="0">
                <a:solidFill>
                  <a:srgbClr val="000000"/>
                </a:solidFill>
                <a:latin typeface="Arial"/>
                <a:cs typeface="Arial"/>
              </a:rPr>
              <a:t>9</a:t>
            </a:r>
          </a:p>
          <a:p>
            <a:pPr>
              <a:lnSpc>
                <a:spcPts val="975"/>
              </a:lnSpc>
            </a:pPr>
          </a:p>
        </p:txBody>
      </p:sp>
      <p:sp>
        <p:nvSpPr>
          <p:cNvPr id="4" name="TextBox 4"/>
          <p:cNvSpPr txBox="1"/>
          <p:nvPr/>
        </p:nvSpPr>
        <p:spPr>
          <a:xfrm>
            <a:off x="457200" y="749300"/>
            <a:ext cx="4419600" cy="660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79679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Для удобства осуществления звонков по Интернету вы можете ис-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пользовать специальное оборудование, например стереогарнитуры.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В них соединены наушники и микрофон, то есть инструмент для ввода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и вывода аудиоданных (рис. 1.1).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282700" y="3644900"/>
            <a:ext cx="35941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64" b="1" spc="-10" smtClean="0">
                <a:solidFill>
                  <a:srgbClr val="000000"/>
                </a:solidFill>
                <a:latin typeface="Arial Bold"/>
                <a:cs typeface="Arial Bold"/>
              </a:rPr>
              <a:t>Рис. 1.1.</a:t>
            </a: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 Пример гарнитуры для IP-телефонии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22300" y="3898900"/>
            <a:ext cx="4254500" cy="431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Чтобы совершать звонки по Интернету, потребуется следующее: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доступ в Интернет;</a:t>
            </a:r>
          </a:p>
          <a:p>
            <a:pPr>
              <a:lnSpc>
                <a:spcPts val="16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35000" y="4305300"/>
            <a:ext cx="4241800" cy="393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виртуальный телефон, например программа Skype или ее аналоги;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наушники с микрофоном.</a:t>
            </a:r>
          </a:p>
          <a:p>
            <a:pPr>
              <a:lnSpc>
                <a:spcPts val="14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457200" y="4800600"/>
            <a:ext cx="44196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ПРИМЕЧАНИЕ</a:t>
            </a:r>
          </a:p>
          <a:p>
            <a:pPr>
              <a:lnSpc>
                <a:spcPts val="115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57200" y="4978400"/>
            <a:ext cx="44196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Вместо сочетания «компьютер + Skype + гарнитура» можно использовать спе-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циальный VoIP-телефон или VoIP-адаптер для обычного телефона.</a:t>
            </a:r>
          </a:p>
          <a:p>
            <a:pPr>
              <a:lnSpc>
                <a:spcPts val="10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457200" y="5384800"/>
            <a:ext cx="4419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0314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Если это имеется в наличии, то вы полностью готовы звонить через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Интернет. Однако предварительно нужно познакомиться со всей необ-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ходимой информацией о VoIP-телефонии, чтобы быть во всеоружии.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457200" y="6032500"/>
            <a:ext cx="4419600" cy="241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95"/>
              </a:lnSpc>
            </a:pPr>
            <a:r>
              <a:rPr lang="en-CA" sz="1310" b="1" smtClean="0">
                <a:solidFill>
                  <a:srgbClr val="000000"/>
                </a:solidFill>
                <a:latin typeface="Arial Bold"/>
                <a:cs typeface="Arial Bold"/>
              </a:rPr>
              <a:t>Принцип работы</a:t>
            </a:r>
          </a:p>
          <a:p>
            <a:pPr>
              <a:lnSpc>
                <a:spcPts val="1495"/>
              </a:lnSpc>
            </a:pPr>
            <a:endParaRPr lang="en-CA" sz="13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57200" y="6324600"/>
            <a:ext cx="4419600" cy="495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Как осуществляется передача </a:t>
            </a:r>
            <a:r>
              <a:rPr lang="en-CA" sz="80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голоса через Интернет? Технология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интернет-телефонии преобразует звук человеческого голоса в поток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цифровых сигналов, которые совершают движение по Всемирной сети.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876800" cy="72136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381000" y="393700"/>
            <a:ext cx="2540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790" spc="-10" smtClean="0">
                <a:solidFill>
                  <a:srgbClr val="000000"/>
                </a:solidFill>
                <a:latin typeface="Arial"/>
                <a:cs typeface="Arial"/>
              </a:rPr>
              <a:t>10</a:t>
            </a:r>
          </a:p>
          <a:p>
            <a:pPr>
              <a:lnSpc>
                <a:spcPts val="975"/>
              </a:lnSpc>
            </a:pPr>
          </a:p>
        </p:txBody>
      </p:sp>
      <p:sp>
        <p:nvSpPr>
          <p:cNvPr id="3" name="TextBox 3"/>
          <p:cNvSpPr txBox="1"/>
          <p:nvPr/>
        </p:nvSpPr>
        <p:spPr>
          <a:xfrm>
            <a:off x="2755900" y="393700"/>
            <a:ext cx="18161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790" spc="-10" smtClean="0">
                <a:solidFill>
                  <a:srgbClr val="000000"/>
                </a:solidFill>
                <a:latin typeface="Arial"/>
                <a:cs typeface="Arial"/>
              </a:rPr>
              <a:t>Глава 1. Введение в IP-телефонию</a:t>
            </a:r>
          </a:p>
          <a:p>
            <a:pPr>
              <a:lnSpc>
                <a:spcPts val="975"/>
              </a:lnSpc>
            </a:pPr>
          </a:p>
        </p:txBody>
      </p:sp>
      <p:sp>
        <p:nvSpPr>
          <p:cNvPr id="4" name="TextBox 4"/>
          <p:cNvSpPr txBox="1"/>
          <p:nvPr/>
        </p:nvSpPr>
        <p:spPr>
          <a:xfrm>
            <a:off x="381000" y="749300"/>
            <a:ext cx="4495800" cy="660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660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В результате он поступает к вашему собеседнику, и уже на его компью-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тере (или другом устройстве) преобразуется обратно из цифровых сиг-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налов в обычный звук. В итоге вы получаете качество связи, не отлича-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ющееся от качества связи по мобильному телефону.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58800" y="1358900"/>
            <a:ext cx="4318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Технология VoIP позволяет осуществлять звонки:</a:t>
            </a:r>
          </a:p>
          <a:p>
            <a:pPr>
              <a:lnSpc>
                <a:spcPts val="115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58800" y="1485900"/>
            <a:ext cx="4318000" cy="393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 персонального компьютера с помощью специальной программы;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со специального VoIP-телефона;</a:t>
            </a:r>
          </a:p>
          <a:p>
            <a:pPr>
              <a:lnSpc>
                <a:spcPts val="14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58800" y="1879600"/>
            <a:ext cx="4318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 обычного телефона через адаптер.</a:t>
            </a:r>
          </a:p>
          <a:p>
            <a:pPr>
              <a:lnSpc>
                <a:spcPts val="115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81000" y="2082800"/>
            <a:ext cx="4495800" cy="1270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1838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Кроме того, существуют разнообразные сервисы, до которых вы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можете дозвониться по обычному телефону (домашнему или мобиль-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ному), а уже они перенаправят поток данных в Интернет. Это также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позволяет сэкономить на звонках, хотя в данном случае вам придется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дополнительно оплатить звонок до оператора сервиса. Такой вариант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соединения удобен для жителей больших городов, где за звонок мест-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ному оператору интернет-телефонии абонент заплатит как за локаль-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ный разговор.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81000" y="3302000"/>
            <a:ext cx="4495800" cy="812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65519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Чтобы воспользоваться всеми широкими возможностями интернет-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телефонии, достаточно иметь подключение к Интернету. Чем больше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скорость передачи данных по вашему каналу, тем выше качество звука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при разговоре. Для этих целей отлично подойдет широкополосный до-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ступ в Интернет по технологии ADSL.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81000" y="4064000"/>
            <a:ext cx="4495800" cy="660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77546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Сейчас в Москве и других крупных городах появляется все больше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беспроводных точек доступа Wi-Fi, через которые очень удобно выхо-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дить в Сеть и разговаривать через VoIP-сервис. Зачастую услуги этих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точек доступа бесплатны.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381000" y="4673600"/>
            <a:ext cx="4495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75006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Хотя можно пользоваться всеми прелестями технологического про-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гресса без глубинного понимания алгоритмов и спецификаций, но все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же лучше познакомиться с такими технологиями поближе.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381000" y="5321300"/>
            <a:ext cx="4495800" cy="241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95"/>
              </a:lnSpc>
            </a:pPr>
            <a:r>
              <a:rPr lang="en-CA" sz="1310" b="1" smtClean="0">
                <a:solidFill>
                  <a:srgbClr val="000000"/>
                </a:solidFill>
                <a:latin typeface="Arial Bold"/>
                <a:cs typeface="Arial Bold"/>
              </a:rPr>
              <a:t>Небольшой экскурс в прошлое</a:t>
            </a:r>
          </a:p>
          <a:p>
            <a:pPr>
              <a:lnSpc>
                <a:spcPts val="1495"/>
              </a:lnSpc>
            </a:pPr>
            <a:endParaRPr lang="en-CA" sz="13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368300" y="5613400"/>
            <a:ext cx="4508500" cy="660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Чтобы понять, как работает интернет-телефония, полезно обратиться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к истории. Истоки технологии VoIP находятся в далеком 1876 году, ког-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да американец Александр Белл осуществил первый телефонный звонок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и запатентовал изобретенный им «говорящий телеграф» (рис. 1.2).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381000" y="6223000"/>
            <a:ext cx="4495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90461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Это устройство не имело звонка, а вызов абонента производился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через трубку при помощи свистка. Дальность действия первого «гово-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рящего телеграфа» не превышала 500 метров.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876800" cy="72136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457200" y="393700"/>
            <a:ext cx="16764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654" spc="-10" smtClean="0">
                <a:solidFill>
                  <a:srgbClr val="000000"/>
                </a:solidFill>
                <a:latin typeface="Arial"/>
                <a:cs typeface="Arial"/>
              </a:rPr>
              <a:t>Небольшой экскурс в прошлое</a:t>
            </a:r>
          </a:p>
          <a:p>
            <a:pPr>
              <a:lnSpc>
                <a:spcPts val="975"/>
              </a:lnSpc>
            </a:pPr>
          </a:p>
        </p:txBody>
      </p:sp>
      <p:sp>
        <p:nvSpPr>
          <p:cNvPr id="3" name="TextBox 3"/>
          <p:cNvSpPr txBox="1"/>
          <p:nvPr/>
        </p:nvSpPr>
        <p:spPr>
          <a:xfrm>
            <a:off x="4406900" y="393700"/>
            <a:ext cx="2286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654" spc="-10" smtClean="0">
                <a:solidFill>
                  <a:srgbClr val="000000"/>
                </a:solidFill>
                <a:latin typeface="Arial"/>
                <a:cs typeface="Arial"/>
              </a:rPr>
              <a:t>11</a:t>
            </a:r>
          </a:p>
          <a:p>
            <a:pPr>
              <a:lnSpc>
                <a:spcPts val="975"/>
              </a:lnSpc>
            </a:pPr>
          </a:p>
        </p:txBody>
      </p:sp>
      <p:sp>
        <p:nvSpPr>
          <p:cNvPr id="4" name="TextBox 4"/>
          <p:cNvSpPr txBox="1"/>
          <p:nvPr/>
        </p:nvSpPr>
        <p:spPr>
          <a:xfrm>
            <a:off x="1866900" y="4076700"/>
            <a:ext cx="30099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702" b="1" spc="-10" smtClean="0">
                <a:solidFill>
                  <a:srgbClr val="000000"/>
                </a:solidFill>
                <a:latin typeface="Arial Bold"/>
                <a:cs typeface="Arial Bold"/>
              </a:rPr>
              <a:t>Рис. 1.2.</a:t>
            </a:r>
            <a:r>
              <a:rPr lang="en-CA" sz="693" spc="-10" smtClean="0">
                <a:solidFill>
                  <a:srgbClr val="000000"/>
                </a:solidFill>
                <a:latin typeface="Arial"/>
                <a:cs typeface="Arial"/>
              </a:rPr>
              <a:t> Аппарат Белла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457200" y="4368800"/>
            <a:ext cx="4419600" cy="812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78727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 течением времени телефон все больше и больше усовершенству-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ют: угольный микрофон заменяют электрическим, появляется громкая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связь, тоновый набор, цифровое сжатие звука. Затем начинают исполь-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зовать цифровые технологии: ISDN, DSL, сотовую связь, DECT, VoIP-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телефонию.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44500" y="5130800"/>
            <a:ext cx="4432300" cy="157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7363">
              <a:lnSpc>
                <a:spcPts val="120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Вся телефонная связь осуществлялась через наземные каналы и вспо-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могательные системы, которые специально для этого построили. Сна-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чала эти системы были аналоговыми, а начиная с 1960-х годов стали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цифровыми, то есть сигнал для передачи на большие расстояния снача-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ла переводился в цифровую форму. Затем появляются автоматические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системы коммутации для соединения пользователей из разных теле-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фонных сетей, возникает единая международная система телефонных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кодов для нумерации. Системы разных стран были объединены в еди-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ную публичную телефонную сеть, которая работала автоматически.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Это был уже почти точный прообраз Интернета и VoIP.</a:t>
            </a:r>
          </a:p>
          <a:p>
            <a:pPr>
              <a:lnSpc>
                <a:spcPts val="12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876800" cy="72136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381000" y="393700"/>
            <a:ext cx="2413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722" spc="-10" smtClean="0">
                <a:solidFill>
                  <a:srgbClr val="000000"/>
                </a:solidFill>
                <a:latin typeface="Arial"/>
                <a:cs typeface="Arial"/>
              </a:rPr>
              <a:t>12</a:t>
            </a:r>
          </a:p>
          <a:p>
            <a:pPr>
              <a:lnSpc>
                <a:spcPts val="975"/>
              </a:lnSpc>
            </a:pPr>
          </a:p>
        </p:txBody>
      </p:sp>
      <p:sp>
        <p:nvSpPr>
          <p:cNvPr id="3" name="TextBox 3"/>
          <p:cNvSpPr txBox="1"/>
          <p:nvPr/>
        </p:nvSpPr>
        <p:spPr>
          <a:xfrm>
            <a:off x="2755900" y="393700"/>
            <a:ext cx="18161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722" spc="-10" smtClean="0">
                <a:solidFill>
                  <a:srgbClr val="000000"/>
                </a:solidFill>
                <a:latin typeface="Arial"/>
                <a:cs typeface="Arial"/>
              </a:rPr>
              <a:t>Глава 1. Введение в IP-телефонию</a:t>
            </a:r>
          </a:p>
          <a:p>
            <a:pPr>
              <a:lnSpc>
                <a:spcPts val="975"/>
              </a:lnSpc>
            </a:pPr>
          </a:p>
        </p:txBody>
      </p:sp>
      <p:sp>
        <p:nvSpPr>
          <p:cNvPr id="4" name="TextBox 4"/>
          <p:cNvSpPr txBox="1"/>
          <p:nvPr/>
        </p:nvSpPr>
        <p:spPr>
          <a:xfrm>
            <a:off x="381000" y="749300"/>
            <a:ext cx="4495800" cy="673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74917">
              <a:lnSpc>
                <a:spcPts val="123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Технология VoIP предполагает передачу данных по каналам Интер-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нета, которые изначально были обособлены от публичной телефонной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сети. Впрочем, последняя до сих пор остается самой надежной систе-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мой связи и образцом качества.</a:t>
            </a:r>
          </a:p>
          <a:p>
            <a:pPr>
              <a:lnSpc>
                <a:spcPts val="123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81000" y="1371600"/>
            <a:ext cx="44958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1838">
              <a:lnSpc>
                <a:spcPts val="124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Цифровая технология VoIP предложила пакетную передачу данных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и гораздо более гибкую маршрутизацию. Если в старой телефонной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сети какой-то канал связи на пути трафика был недоступен, то связь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была невозможна. В случае с VoIP пакеты могут пойти по другому мар-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шруту и все-таки доберутся до адресата, то есть может быть несколько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маршрутов между точками А и Б.</a:t>
            </a:r>
          </a:p>
          <a:p>
            <a:pPr>
              <a:lnSpc>
                <a:spcPts val="124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81000" y="2324100"/>
            <a:ext cx="4495800" cy="240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3451">
              <a:lnSpc>
                <a:spcPts val="1235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Появление VoIP датируется 1995 годом, когда маленькая израиль-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ская компания VocalTec выпустила первую программу для интернет-те-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лефонии. Программа называлась Internet Phone и была предназначена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для звонков с домашнего компьютера. Для передачи голоса она исполь-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зовала звуковую карту, микрофон и наушники, а также протоколы се-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мейства H.323, которые на сегодня практически вышли из употребле-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ния. Сейчас гораздо более популярны протоколы SIP и Skype. Тем не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менее компания VocalTec со своей компьютерной программой стала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очень известной. Тогда она произвела настоящую революцию на рынке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интернет-телефонии, приблизительно как сейчас программа Skype. Но,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к сожалению, в то время рынок не был еще готов принять VoIP. Во-пер-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вых, сам Интернет был недостаточно распространен. Во-вторых, боль-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шинство пользователей подключалось к нему по телефонным каналам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 низкой пропускной способностью. Соответственно, и качество связи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было очень плохим. Время широкополосного доступа еще не пришло.</a:t>
            </a:r>
          </a:p>
          <a:p>
            <a:pPr>
              <a:lnSpc>
                <a:spcPts val="1235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81000" y="4686300"/>
            <a:ext cx="4495800" cy="1143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2537">
              <a:lnSpc>
                <a:spcPts val="123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Однако уже тогда, в 1995 году, все понимали мощный потенциал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VoIP-телефонии. В течение нескольких следующих лет крупнейшие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производители сетевого оборудования, такие как Cisco и Nortel, на-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ладили выпуск коммутаторов с поддержкой VoIP. После появления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серийных коммутаторов технологию VoIP стали использовать многие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крупные компании для организации дешевой связи внутри своей кор-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поративной сети.</a:t>
            </a:r>
          </a:p>
          <a:p>
            <a:pPr>
              <a:lnSpc>
                <a:spcPts val="123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81000" y="5778500"/>
            <a:ext cx="44958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6918">
              <a:lnSpc>
                <a:spcPts val="124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В Америке, да и во многих других странах появилась масса предпри-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нимателей, которые на основе этих коммутаторов соорудили шлюзы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для трансляции международных звонков через Интернет. Они прода-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вали в магазинах специальные карточки, по которым человек получал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доступ к шлюзу и мог позвонить в другой город по выгодным тарифам.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Такие сервисы сохранились до сих пор, но именно в конце 1990-х годов</a:t>
            </a:r>
          </a:p>
          <a:p>
            <a:pPr>
              <a:lnSpc>
                <a:spcPts val="124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876800" cy="72136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457200" y="393700"/>
            <a:ext cx="17653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790" spc="-10" smtClean="0">
                <a:solidFill>
                  <a:srgbClr val="000000"/>
                </a:solidFill>
                <a:latin typeface="Arial"/>
                <a:cs typeface="Arial"/>
              </a:rPr>
              <a:t>Преимущества применения VoIP</a:t>
            </a:r>
          </a:p>
          <a:p>
            <a:pPr>
              <a:lnSpc>
                <a:spcPts val="975"/>
              </a:lnSpc>
            </a:pPr>
          </a:p>
        </p:txBody>
      </p:sp>
      <p:sp>
        <p:nvSpPr>
          <p:cNvPr id="3" name="TextBox 3"/>
          <p:cNvSpPr txBox="1"/>
          <p:nvPr/>
        </p:nvSpPr>
        <p:spPr>
          <a:xfrm>
            <a:off x="4394200" y="393700"/>
            <a:ext cx="2413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790" spc="-10" smtClean="0">
                <a:solidFill>
                  <a:srgbClr val="000000"/>
                </a:solidFill>
                <a:latin typeface="Arial"/>
                <a:cs typeface="Arial"/>
              </a:rPr>
              <a:t>13</a:t>
            </a:r>
          </a:p>
          <a:p>
            <a:pPr>
              <a:lnSpc>
                <a:spcPts val="975"/>
              </a:lnSpc>
            </a:pPr>
          </a:p>
        </p:txBody>
      </p:sp>
      <p:sp>
        <p:nvSpPr>
          <p:cNvPr id="4" name="TextBox 4"/>
          <p:cNvSpPr txBox="1"/>
          <p:nvPr/>
        </p:nvSpPr>
        <p:spPr>
          <a:xfrm>
            <a:off x="457200" y="749300"/>
            <a:ext cx="4419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5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они стали очень популярными. По данным американских аналитиков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к 2000 году интернет-телефония составляла уже более 3 % всего голо-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сового трафика в США.</a:t>
            </a:r>
          </a:p>
          <a:p>
            <a:pPr>
              <a:lnSpc>
                <a:spcPts val="125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444500" y="1219200"/>
            <a:ext cx="4432300" cy="2082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7363">
              <a:lnSpc>
                <a:spcPts val="124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В дальнейшем появление программы Skype и бурный рост широко-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полосных каналов связи подстегнул развитие VoIP-телефонии во всех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регионах мира. После 2000 года отмечается ее взрывной рост. В тече-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ние 2004-2005 годов в западных странах появились и стали популяр-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ными так называемые коммерческие пакеты VoIP, когда пользователи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платят провайдеру широкополосного доступа в Интернет некоторую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сумму (например, $20 в месяц) и могут звонить куда угодно в течение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месяца, а провайдер гарантирует высокое качество связи. Это дороже,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чем бесплатная VoIP-телефония через Интернет, зато удобнее для поль-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зователей, да и качество выше. Мировым лидером на рынке подобных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услуг является американский оператор Vonage. Без сомнения, скоро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аналогичный сервис появится и в России, и в других странах нашего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региона.</a:t>
            </a:r>
          </a:p>
          <a:p>
            <a:pPr>
              <a:lnSpc>
                <a:spcPts val="124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44500" y="3263900"/>
            <a:ext cx="4432300" cy="1143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7363">
              <a:lnSpc>
                <a:spcPts val="125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Исходя из статистики аналитической компании Point Topic на на-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чало 2005 года всего в мире на коммерческие VoIP-пакеты были под-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писаны 10,3 млн человек, а к концу года их количество увеличилось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до 18,7 млн, то есть на 82 %. Общее количество «платных» пользовате-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лей VoIP составило 24 млн человек во всем мире, а «бесплатных» — на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порядок больше! Бурный рост сохранился и в последующие годы, он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продолжается и теперь.</a:t>
            </a:r>
          </a:p>
          <a:p>
            <a:pPr>
              <a:lnSpc>
                <a:spcPts val="125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44500" y="4368800"/>
            <a:ext cx="4432300" cy="825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88023">
              <a:lnSpc>
                <a:spcPts val="125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К настоящему времени в мире продано различных VoIP-устройств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на сумму в несколько миллиардов долларов — рынок оборудования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растет поистине ошеломляющими темпами. Лидирующими странами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по темпам распространения VoIP среди населения являются Япония,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Франция и США, затем идут Германия, Голландия и Норвегия.</a:t>
            </a:r>
          </a:p>
          <a:p>
            <a:pPr>
              <a:lnSpc>
                <a:spcPts val="125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457200" y="5334000"/>
            <a:ext cx="4419600" cy="241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95"/>
              </a:lnSpc>
            </a:pPr>
            <a:r>
              <a:rPr lang="en-CA" sz="1310" b="1" smtClean="0">
                <a:solidFill>
                  <a:srgbClr val="000000"/>
                </a:solidFill>
                <a:latin typeface="Arial Bold"/>
                <a:cs typeface="Arial Bold"/>
              </a:rPr>
              <a:t>Преимущества применения VoIP</a:t>
            </a:r>
          </a:p>
          <a:p>
            <a:pPr>
              <a:lnSpc>
                <a:spcPts val="1495"/>
              </a:lnSpc>
            </a:pPr>
            <a:endParaRPr lang="en-CA" sz="13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57200" y="5626100"/>
            <a:ext cx="4419600" cy="1143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660">
              <a:lnSpc>
                <a:spcPts val="1230"/>
              </a:lnSpc>
            </a:pP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Поскольку VoIP является цифровой технологией, она делает возмож-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ными некоторые вещи, которые принципиально были недоступны для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аналоговой телефонии прошлых лет. Например, вы можете устроить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конференц-связь с несколькими людьми одновременно. Становится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также возможным передавать во время разговора фотографии или, на-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пример, видеоролики. Это лишь некоторые из множества очевидных</a:t>
            </a:r>
            <a:br>
              <a:rPr lang="en-CA" sz="1000" smtClean="0">
                <a:solidFill>
                  <a:srgbClr val="000000"/>
                </a:solidFill>
                <a:latin typeface="Times New Roman"/>
              </a:rPr>
            </a:br>
            <a:r>
              <a:rPr lang="en-CA" sz="1000" smtClean="0">
                <a:solidFill>
                  <a:srgbClr val="000000"/>
                </a:solidFill>
                <a:latin typeface="Times New Roman"/>
                <a:cs typeface="Times New Roman"/>
              </a:rPr>
              <a:t>преимуществ VoIP-телефонии.</a:t>
            </a:r>
          </a:p>
          <a:p>
            <a:pPr>
              <a:lnSpc>
                <a:spcPts val="123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Privet1</vt:lpstr>
    </vt:vector>
  </TitlesOfParts>
  <Company>Investintech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A2E_Engine</dc:creator>
  <cp:lastModifiedBy>A2E_Engine</cp:lastModifiedBy>
  <dcterms:created xsi:type="dcterms:W3CDTF">2021-08-10T22:56:51Z</dcterms:created>
  <dcterms:modified xsi:type="dcterms:W3CDTF">2021-08-10T22:56:51Z</dcterms:modified>
</cp:coreProperties>
</file>